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91" r:id="rId4"/>
    <p:sldId id="302" r:id="rId5"/>
    <p:sldId id="304" r:id="rId6"/>
    <p:sldId id="305" r:id="rId7"/>
    <p:sldId id="306" r:id="rId8"/>
    <p:sldId id="307" r:id="rId9"/>
    <p:sldId id="301" r:id="rId10"/>
    <p:sldId id="300" r:id="rId11"/>
    <p:sldId id="308" r:id="rId12"/>
    <p:sldId id="309" r:id="rId13"/>
    <p:sldId id="310" r:id="rId14"/>
    <p:sldId id="283" r:id="rId15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42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E9B0C-104C-4D31-8598-140739F155F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394071-172A-4894-8B02-E01D447AAB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заполнения сводного ежемесячного отчёта об аварийных ситуациях при теплоснабжении</a:t>
          </a:r>
          <a:endParaRPr lang="ru-RU" sz="2000" dirty="0"/>
        </a:p>
      </dgm:t>
    </dgm:pt>
    <dgm:pt modelId="{F6BCFF54-2379-4968-88A7-BD8AAE5416AE}" type="parTrans" cxnId="{5F1679D5-040E-4A21-B813-7D454033759F}">
      <dgm:prSet/>
      <dgm:spPr/>
      <dgm:t>
        <a:bodyPr/>
        <a:lstStyle/>
        <a:p>
          <a:endParaRPr lang="ru-RU"/>
        </a:p>
      </dgm:t>
    </dgm:pt>
    <dgm:pt modelId="{A2708E0E-66FE-4208-B52F-17C4648FEC3C}" type="sibTrans" cxnId="{5F1679D5-040E-4A21-B813-7D454033759F}">
      <dgm:prSet/>
      <dgm:spPr/>
      <dgm:t>
        <a:bodyPr/>
        <a:lstStyle/>
        <a:p>
          <a:endParaRPr lang="ru-RU"/>
        </a:p>
      </dgm:t>
    </dgm:pt>
    <dgm:pt modelId="{41FDFC17-EA23-4E9B-B469-3112BB63D9D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орядок заполнения акта о расследовании причин аварийной ситуации при теплоснабжении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6BE99-AE4C-4DE2-A0AC-AEABB000F62B}" type="parTrans" cxnId="{3C91D411-ECB6-4401-994B-BD1C7839EDA6}">
      <dgm:prSet/>
      <dgm:spPr/>
      <dgm:t>
        <a:bodyPr/>
        <a:lstStyle/>
        <a:p>
          <a:endParaRPr lang="ru-RU"/>
        </a:p>
      </dgm:t>
    </dgm:pt>
    <dgm:pt modelId="{5F7D45BC-57A4-4C7C-A576-B7E0CC606B4D}" type="sibTrans" cxnId="{3C91D411-ECB6-4401-994B-BD1C7839EDA6}">
      <dgm:prSet/>
      <dgm:spPr/>
      <dgm:t>
        <a:bodyPr/>
        <a:lstStyle/>
        <a:p>
          <a:endParaRPr lang="ru-RU"/>
        </a:p>
      </dgm:t>
    </dgm:pt>
    <dgm:pt modelId="{C8F3BAB0-6603-41E9-8A8E-5B7A92115B7E}" type="pres">
      <dgm:prSet presAssocID="{B15E9B0C-104C-4D31-8598-140739F155FB}" presName="compositeShape" presStyleCnt="0">
        <dgm:presLayoutVars>
          <dgm:chMax val="7"/>
          <dgm:dir/>
          <dgm:resizeHandles val="exact"/>
        </dgm:presLayoutVars>
      </dgm:prSet>
      <dgm:spPr/>
    </dgm:pt>
    <dgm:pt modelId="{4EEDB287-FB18-461A-ABF5-A4F6F003D508}" type="pres">
      <dgm:prSet presAssocID="{B15E9B0C-104C-4D31-8598-140739F155FB}" presName="wedge1" presStyleLbl="node1" presStyleIdx="0" presStyleCnt="2" custAng="5400000" custScaleX="119028" custScaleY="129506"/>
      <dgm:spPr/>
      <dgm:t>
        <a:bodyPr/>
        <a:lstStyle/>
        <a:p>
          <a:endParaRPr lang="ru-RU"/>
        </a:p>
      </dgm:t>
    </dgm:pt>
    <dgm:pt modelId="{779DDE94-5B75-4BDC-99E6-E90892039632}" type="pres">
      <dgm:prSet presAssocID="{B15E9B0C-104C-4D31-8598-140739F155FB}" presName="dummy1a" presStyleCnt="0"/>
      <dgm:spPr/>
    </dgm:pt>
    <dgm:pt modelId="{4548E180-E021-428D-ADDD-A3D9E7E7E551}" type="pres">
      <dgm:prSet presAssocID="{B15E9B0C-104C-4D31-8598-140739F155FB}" presName="dummy1b" presStyleCnt="0"/>
      <dgm:spPr/>
    </dgm:pt>
    <dgm:pt modelId="{D161DBD3-A779-4F6C-99E5-352001816BDD}" type="pres">
      <dgm:prSet presAssocID="{B15E9B0C-104C-4D31-8598-140739F155F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A374-CE95-4E14-8540-E26F6D4B624B}" type="pres">
      <dgm:prSet presAssocID="{B15E9B0C-104C-4D31-8598-140739F155FB}" presName="wedge2" presStyleLbl="node1" presStyleIdx="1" presStyleCnt="2" custAng="5400000" custScaleX="117756" custScaleY="134651" custLinFactNeighborX="5435" custLinFactNeighborY="621"/>
      <dgm:spPr/>
      <dgm:t>
        <a:bodyPr/>
        <a:lstStyle/>
        <a:p>
          <a:endParaRPr lang="ru-RU"/>
        </a:p>
      </dgm:t>
    </dgm:pt>
    <dgm:pt modelId="{6692AB02-083B-4599-8ED0-01CC37BC7559}" type="pres">
      <dgm:prSet presAssocID="{B15E9B0C-104C-4D31-8598-140739F155FB}" presName="dummy2a" presStyleCnt="0"/>
      <dgm:spPr/>
    </dgm:pt>
    <dgm:pt modelId="{4156D577-15BA-4FB6-90C4-36F322EEDD52}" type="pres">
      <dgm:prSet presAssocID="{B15E9B0C-104C-4D31-8598-140739F155FB}" presName="dummy2b" presStyleCnt="0"/>
      <dgm:spPr/>
    </dgm:pt>
    <dgm:pt modelId="{13905BB9-FC60-484F-8866-8B7F1A470FF8}" type="pres">
      <dgm:prSet presAssocID="{B15E9B0C-104C-4D31-8598-140739F155F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18C0A-51A7-4CEB-B80C-B7396FC805C3}" type="pres">
      <dgm:prSet presAssocID="{A2708E0E-66FE-4208-B52F-17C4648FEC3C}" presName="arrowWedge1" presStyleLbl="fgSibTrans2D1" presStyleIdx="0" presStyleCnt="2" custAng="5400000" custScaleX="120280" custScaleY="128581"/>
      <dgm:spPr>
        <a:ln>
          <a:solidFill>
            <a:schemeClr val="tx1">
              <a:lumMod val="95000"/>
              <a:lumOff val="5000"/>
            </a:schemeClr>
          </a:solidFill>
        </a:ln>
      </dgm:spPr>
    </dgm:pt>
    <dgm:pt modelId="{DC285D14-85BB-4008-8850-B20614C6E877}" type="pres">
      <dgm:prSet presAssocID="{5F7D45BC-57A4-4C7C-A576-B7E0CC606B4D}" presName="arrowWedge2" presStyleLbl="fgSibTrans2D1" presStyleIdx="1" presStyleCnt="2" custAng="5400000" custScaleX="119706" custScaleY="129792" custLinFactNeighborX="0" custLinFactNeighborY="822"/>
      <dgm:spPr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B12FF632-B0CE-4549-BD61-8CB34BB263C5}" type="presOf" srcId="{41FDFC17-EA23-4E9B-B469-3112BB63D9D9}" destId="{4A60A374-CE95-4E14-8540-E26F6D4B624B}" srcOrd="0" destOrd="0" presId="urn:microsoft.com/office/officeart/2005/8/layout/cycle8"/>
    <dgm:cxn modelId="{DC8EFB6E-2E16-438B-BB18-24C4644D5287}" type="presOf" srcId="{DF394071-172A-4894-8B02-E01D447AAB5F}" destId="{4EEDB287-FB18-461A-ABF5-A4F6F003D508}" srcOrd="0" destOrd="0" presId="urn:microsoft.com/office/officeart/2005/8/layout/cycle8"/>
    <dgm:cxn modelId="{81E9693C-451F-48C7-A49A-283FC9C90E1F}" type="presOf" srcId="{B15E9B0C-104C-4D31-8598-140739F155FB}" destId="{C8F3BAB0-6603-41E9-8A8E-5B7A92115B7E}" srcOrd="0" destOrd="0" presId="urn:microsoft.com/office/officeart/2005/8/layout/cycle8"/>
    <dgm:cxn modelId="{23BA73DC-9F92-415A-829B-C58F135098A4}" type="presOf" srcId="{41FDFC17-EA23-4E9B-B469-3112BB63D9D9}" destId="{13905BB9-FC60-484F-8866-8B7F1A470FF8}" srcOrd="1" destOrd="0" presId="urn:microsoft.com/office/officeart/2005/8/layout/cycle8"/>
    <dgm:cxn modelId="{5F1679D5-040E-4A21-B813-7D454033759F}" srcId="{B15E9B0C-104C-4D31-8598-140739F155FB}" destId="{DF394071-172A-4894-8B02-E01D447AAB5F}" srcOrd="0" destOrd="0" parTransId="{F6BCFF54-2379-4968-88A7-BD8AAE5416AE}" sibTransId="{A2708E0E-66FE-4208-B52F-17C4648FEC3C}"/>
    <dgm:cxn modelId="{8A8AC6FA-5023-42B1-B817-065D2F7B8DCD}" type="presOf" srcId="{DF394071-172A-4894-8B02-E01D447AAB5F}" destId="{D161DBD3-A779-4F6C-99E5-352001816BDD}" srcOrd="1" destOrd="0" presId="urn:microsoft.com/office/officeart/2005/8/layout/cycle8"/>
    <dgm:cxn modelId="{3C91D411-ECB6-4401-994B-BD1C7839EDA6}" srcId="{B15E9B0C-104C-4D31-8598-140739F155FB}" destId="{41FDFC17-EA23-4E9B-B469-3112BB63D9D9}" srcOrd="1" destOrd="0" parTransId="{6476BE99-AE4C-4DE2-A0AC-AEABB000F62B}" sibTransId="{5F7D45BC-57A4-4C7C-A576-B7E0CC606B4D}"/>
    <dgm:cxn modelId="{13F67252-5073-40AF-92B7-E0A071E4FA3B}" type="presParOf" srcId="{C8F3BAB0-6603-41E9-8A8E-5B7A92115B7E}" destId="{4EEDB287-FB18-461A-ABF5-A4F6F003D508}" srcOrd="0" destOrd="0" presId="urn:microsoft.com/office/officeart/2005/8/layout/cycle8"/>
    <dgm:cxn modelId="{DAD3FEA1-61E5-4B30-9A19-1285AAA8ADD0}" type="presParOf" srcId="{C8F3BAB0-6603-41E9-8A8E-5B7A92115B7E}" destId="{779DDE94-5B75-4BDC-99E6-E90892039632}" srcOrd="1" destOrd="0" presId="urn:microsoft.com/office/officeart/2005/8/layout/cycle8"/>
    <dgm:cxn modelId="{B4955F74-9E88-4CFF-AAF6-75ED908EBC8D}" type="presParOf" srcId="{C8F3BAB0-6603-41E9-8A8E-5B7A92115B7E}" destId="{4548E180-E021-428D-ADDD-A3D9E7E7E551}" srcOrd="2" destOrd="0" presId="urn:microsoft.com/office/officeart/2005/8/layout/cycle8"/>
    <dgm:cxn modelId="{E25CCF07-21D3-4509-84E7-0975016AD51F}" type="presParOf" srcId="{C8F3BAB0-6603-41E9-8A8E-5B7A92115B7E}" destId="{D161DBD3-A779-4F6C-99E5-352001816BDD}" srcOrd="3" destOrd="0" presId="urn:microsoft.com/office/officeart/2005/8/layout/cycle8"/>
    <dgm:cxn modelId="{5A1B1CDF-652D-45EB-9F6C-8BF116957794}" type="presParOf" srcId="{C8F3BAB0-6603-41E9-8A8E-5B7A92115B7E}" destId="{4A60A374-CE95-4E14-8540-E26F6D4B624B}" srcOrd="4" destOrd="0" presId="urn:microsoft.com/office/officeart/2005/8/layout/cycle8"/>
    <dgm:cxn modelId="{C9288A14-F4CE-41C3-8F17-D06E6D30FA04}" type="presParOf" srcId="{C8F3BAB0-6603-41E9-8A8E-5B7A92115B7E}" destId="{6692AB02-083B-4599-8ED0-01CC37BC7559}" srcOrd="5" destOrd="0" presId="urn:microsoft.com/office/officeart/2005/8/layout/cycle8"/>
    <dgm:cxn modelId="{BF40D6D6-6E16-4F66-8DA3-535922E1A956}" type="presParOf" srcId="{C8F3BAB0-6603-41E9-8A8E-5B7A92115B7E}" destId="{4156D577-15BA-4FB6-90C4-36F322EEDD52}" srcOrd="6" destOrd="0" presId="urn:microsoft.com/office/officeart/2005/8/layout/cycle8"/>
    <dgm:cxn modelId="{8880DDD0-4129-4C4A-8830-25A80B804CCA}" type="presParOf" srcId="{C8F3BAB0-6603-41E9-8A8E-5B7A92115B7E}" destId="{13905BB9-FC60-484F-8866-8B7F1A470FF8}" srcOrd="7" destOrd="0" presId="urn:microsoft.com/office/officeart/2005/8/layout/cycle8"/>
    <dgm:cxn modelId="{E25C7107-1FE8-47B6-BCB7-596A18B547E7}" type="presParOf" srcId="{C8F3BAB0-6603-41E9-8A8E-5B7A92115B7E}" destId="{54F18C0A-51A7-4CEB-B80C-B7396FC805C3}" srcOrd="8" destOrd="0" presId="urn:microsoft.com/office/officeart/2005/8/layout/cycle8"/>
    <dgm:cxn modelId="{B329E9ED-56C0-45BB-8536-BB8F4B2CD6B2}" type="presParOf" srcId="{C8F3BAB0-6603-41E9-8A8E-5B7A92115B7E}" destId="{DC285D14-85BB-4008-8850-B20614C6E877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DD99E-EE88-46A5-A6B4-DB0AAE46B76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6303BB-1C0D-4649-B048-DAD75C86B52C}">
      <dgm:prSet phldrT="[Текст]" custT="1"/>
      <dgm:spPr/>
      <dgm:t>
        <a:bodyPr/>
        <a:lstStyle/>
        <a:p>
          <a:pPr marL="0" indent="90488" algn="just"/>
          <a:r>
            <a:rPr lang="ru-RU" sz="18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19 декабря 2022 г. № 548-ФЗ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94928-6413-4BCB-83D4-D6DA4205A2B8}" type="parTrans" cxnId="{D5CBC537-1791-4368-ACBC-21E232A6E57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FB053-75CD-4478-BBBC-E3610CBFBBE7}" type="sibTrans" cxnId="{D5CBC537-1791-4368-ACBC-21E232A6E57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B7177-D6B7-4BB6-88AF-2F576084A9AA}">
      <dgm:prSet phldrT="[Текст]" custT="1"/>
      <dgm:spPr/>
      <dgm:t>
        <a:bodyPr/>
        <a:lstStyle/>
        <a:p>
          <a:pPr marL="0" indent="0" algn="just"/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16 февраля 2023 г. № 241</a:t>
          </a:r>
          <a:endParaRPr lang="ru-RU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E0D7F-D6F7-47BF-95BC-94E30C3B29AE}" type="parTrans" cxnId="{C55B5326-D1CE-481F-A811-6F57C75536E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3795A-0715-415C-B357-7F5A89583850}" type="sibTrans" cxnId="{C55B5326-D1CE-481F-A811-6F57C75536E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F0759-C628-4C9C-8C21-16405A3C0A3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17 февраля 2023 г. № 72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CC99D-9AEA-4849-9F55-1F3C1DA7BB4B}" type="parTrans" cxnId="{351273D1-DA4F-49AB-B6C3-424E5C33932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9C3E6-E2D9-434B-88F4-1AA3C8289A09}" type="sibTrans" cxnId="{351273D1-DA4F-49AB-B6C3-424E5C33932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93654-BD9B-4510-AFA9-628CD503F8C2}" type="pres">
      <dgm:prSet presAssocID="{807DD99E-EE88-46A5-A6B4-DB0AAE46B7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0D61C7-9235-4C75-B1EB-BB138A727C58}" type="pres">
      <dgm:prSet presAssocID="{846303BB-1C0D-4649-B048-DAD75C86B52C}" presName="parentLin" presStyleCnt="0"/>
      <dgm:spPr/>
    </dgm:pt>
    <dgm:pt modelId="{12939B9F-7CA0-4D1B-8C7B-EDDD0668EC11}" type="pres">
      <dgm:prSet presAssocID="{846303BB-1C0D-4649-B048-DAD75C86B5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533D82-9BDA-4820-BE48-663CEAF4F58C}" type="pres">
      <dgm:prSet presAssocID="{846303BB-1C0D-4649-B048-DAD75C86B52C}" presName="parentText" presStyleLbl="node1" presStyleIdx="0" presStyleCnt="3" custScaleX="139514" custScaleY="67771" custLinFactNeighborX="-5278" custLinFactNeighborY="3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B9443-A358-4BF8-ADCD-6597FD124D28}" type="pres">
      <dgm:prSet presAssocID="{846303BB-1C0D-4649-B048-DAD75C86B52C}" presName="negativeSpace" presStyleCnt="0"/>
      <dgm:spPr/>
    </dgm:pt>
    <dgm:pt modelId="{E4A8F1DD-66B0-46D3-8F4A-98D382304344}" type="pres">
      <dgm:prSet presAssocID="{846303BB-1C0D-4649-B048-DAD75C86B52C}" presName="childText" presStyleLbl="conFgAcc1" presStyleIdx="0" presStyleCnt="3">
        <dgm:presLayoutVars>
          <dgm:bulletEnabled val="1"/>
        </dgm:presLayoutVars>
      </dgm:prSet>
      <dgm:spPr/>
    </dgm:pt>
    <dgm:pt modelId="{15E4CE5E-1BC9-4AB7-B65B-5BD441215C0A}" type="pres">
      <dgm:prSet presAssocID="{A20FB053-75CD-4478-BBBC-E3610CBFBBE7}" presName="spaceBetweenRectangles" presStyleCnt="0"/>
      <dgm:spPr/>
    </dgm:pt>
    <dgm:pt modelId="{2FDFC3A6-3540-4B83-AF45-FF64DD0DC3AD}" type="pres">
      <dgm:prSet presAssocID="{972B7177-D6B7-4BB6-88AF-2F576084A9AA}" presName="parentLin" presStyleCnt="0"/>
      <dgm:spPr/>
    </dgm:pt>
    <dgm:pt modelId="{664DE0BD-3A2C-40BB-8928-F35E12E03A9F}" type="pres">
      <dgm:prSet presAssocID="{972B7177-D6B7-4BB6-88AF-2F576084A9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3CDC19-22C2-4DFF-B1F2-87771F019235}" type="pres">
      <dgm:prSet presAssocID="{972B7177-D6B7-4BB6-88AF-2F576084A9AA}" presName="parentText" presStyleLbl="node1" presStyleIdx="1" presStyleCnt="3" custScaleX="140707" custScaleY="63530" custLinFactNeighborX="-5414" custLinFactNeighborY="-3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7B418-44BD-4973-99A5-A2E3EDFC191B}" type="pres">
      <dgm:prSet presAssocID="{972B7177-D6B7-4BB6-88AF-2F576084A9AA}" presName="negativeSpace" presStyleCnt="0"/>
      <dgm:spPr/>
    </dgm:pt>
    <dgm:pt modelId="{33F6AB37-EB50-42F9-A4A3-2AFA617CBFD7}" type="pres">
      <dgm:prSet presAssocID="{972B7177-D6B7-4BB6-88AF-2F576084A9AA}" presName="childText" presStyleLbl="conFgAcc1" presStyleIdx="1" presStyleCnt="3">
        <dgm:presLayoutVars>
          <dgm:bulletEnabled val="1"/>
        </dgm:presLayoutVars>
      </dgm:prSet>
      <dgm:spPr/>
    </dgm:pt>
    <dgm:pt modelId="{70FD7179-FAFC-4FB3-82EF-21754DABC39A}" type="pres">
      <dgm:prSet presAssocID="{D9D3795A-0715-415C-B357-7F5A89583850}" presName="spaceBetweenRectangles" presStyleCnt="0"/>
      <dgm:spPr/>
    </dgm:pt>
    <dgm:pt modelId="{4962ABD6-66EA-40A8-BC0C-B78074D6824D}" type="pres">
      <dgm:prSet presAssocID="{3ADF0759-C628-4C9C-8C21-16405A3C0A38}" presName="parentLin" presStyleCnt="0"/>
      <dgm:spPr/>
    </dgm:pt>
    <dgm:pt modelId="{5A02CB8C-10AC-4DE1-ACA0-DD8A3A572667}" type="pres">
      <dgm:prSet presAssocID="{3ADF0759-C628-4C9C-8C21-16405A3C0A3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DC97067-BEF0-4514-AF11-37E14ACC0A83}" type="pres">
      <dgm:prSet presAssocID="{3ADF0759-C628-4C9C-8C21-16405A3C0A38}" presName="parentText" presStyleLbl="node1" presStyleIdx="2" presStyleCnt="3" custScaleX="136866" custScaleY="70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A87A0-7EDA-4F22-AB6C-D294D8746C1B}" type="pres">
      <dgm:prSet presAssocID="{3ADF0759-C628-4C9C-8C21-16405A3C0A38}" presName="negativeSpace" presStyleCnt="0"/>
      <dgm:spPr/>
    </dgm:pt>
    <dgm:pt modelId="{5F415AA8-60D5-486B-94CF-B6B78A16C072}" type="pres">
      <dgm:prSet presAssocID="{3ADF0759-C628-4C9C-8C21-16405A3C0A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5B5326-D1CE-481F-A811-6F57C75536ED}" srcId="{807DD99E-EE88-46A5-A6B4-DB0AAE46B76C}" destId="{972B7177-D6B7-4BB6-88AF-2F576084A9AA}" srcOrd="1" destOrd="0" parTransId="{935E0D7F-D6F7-47BF-95BC-94E30C3B29AE}" sibTransId="{D9D3795A-0715-415C-B357-7F5A89583850}"/>
    <dgm:cxn modelId="{D5CBC537-1791-4368-ACBC-21E232A6E575}" srcId="{807DD99E-EE88-46A5-A6B4-DB0AAE46B76C}" destId="{846303BB-1C0D-4649-B048-DAD75C86B52C}" srcOrd="0" destOrd="0" parTransId="{E9F94928-6413-4BCB-83D4-D6DA4205A2B8}" sibTransId="{A20FB053-75CD-4478-BBBC-E3610CBFBBE7}"/>
    <dgm:cxn modelId="{05FD71ED-51EB-4CAE-91E9-78F391C4A1A4}" type="presOf" srcId="{846303BB-1C0D-4649-B048-DAD75C86B52C}" destId="{12939B9F-7CA0-4D1B-8C7B-EDDD0668EC11}" srcOrd="0" destOrd="0" presId="urn:microsoft.com/office/officeart/2005/8/layout/list1"/>
    <dgm:cxn modelId="{31A3A9FB-5AF7-4CB3-982A-D1AC342A87AC}" type="presOf" srcId="{972B7177-D6B7-4BB6-88AF-2F576084A9AA}" destId="{664DE0BD-3A2C-40BB-8928-F35E12E03A9F}" srcOrd="0" destOrd="0" presId="urn:microsoft.com/office/officeart/2005/8/layout/list1"/>
    <dgm:cxn modelId="{19D59BDA-0923-4E2A-9101-7A0EB98B4007}" type="presOf" srcId="{846303BB-1C0D-4649-B048-DAD75C86B52C}" destId="{AE533D82-9BDA-4820-BE48-663CEAF4F58C}" srcOrd="1" destOrd="0" presId="urn:microsoft.com/office/officeart/2005/8/layout/list1"/>
    <dgm:cxn modelId="{CF572F9B-42A7-403C-8750-61420F35187C}" type="presOf" srcId="{972B7177-D6B7-4BB6-88AF-2F576084A9AA}" destId="{283CDC19-22C2-4DFF-B1F2-87771F019235}" srcOrd="1" destOrd="0" presId="urn:microsoft.com/office/officeart/2005/8/layout/list1"/>
    <dgm:cxn modelId="{6165FA35-AF46-4B59-B258-91A7AB10A6F9}" type="presOf" srcId="{3ADF0759-C628-4C9C-8C21-16405A3C0A38}" destId="{5A02CB8C-10AC-4DE1-ACA0-DD8A3A572667}" srcOrd="0" destOrd="0" presId="urn:microsoft.com/office/officeart/2005/8/layout/list1"/>
    <dgm:cxn modelId="{28C6F323-B210-4F42-AFAC-6ABBEF6E80FA}" type="presOf" srcId="{3ADF0759-C628-4C9C-8C21-16405A3C0A38}" destId="{4DC97067-BEF0-4514-AF11-37E14ACC0A83}" srcOrd="1" destOrd="0" presId="urn:microsoft.com/office/officeart/2005/8/layout/list1"/>
    <dgm:cxn modelId="{2638BA85-FAFD-4688-ADDA-2AA5468A74D9}" type="presOf" srcId="{807DD99E-EE88-46A5-A6B4-DB0AAE46B76C}" destId="{85493654-BD9B-4510-AFA9-628CD503F8C2}" srcOrd="0" destOrd="0" presId="urn:microsoft.com/office/officeart/2005/8/layout/list1"/>
    <dgm:cxn modelId="{351273D1-DA4F-49AB-B6C3-424E5C339324}" srcId="{807DD99E-EE88-46A5-A6B4-DB0AAE46B76C}" destId="{3ADF0759-C628-4C9C-8C21-16405A3C0A38}" srcOrd="2" destOrd="0" parTransId="{17FCC99D-9AEA-4849-9F55-1F3C1DA7BB4B}" sibTransId="{7609C3E6-E2D9-434B-88F4-1AA3C8289A09}"/>
    <dgm:cxn modelId="{FFBC4A52-DAE9-45CE-8D59-3687A261AEA2}" type="presParOf" srcId="{85493654-BD9B-4510-AFA9-628CD503F8C2}" destId="{000D61C7-9235-4C75-B1EB-BB138A727C58}" srcOrd="0" destOrd="0" presId="urn:microsoft.com/office/officeart/2005/8/layout/list1"/>
    <dgm:cxn modelId="{C711C663-118C-49EA-86B9-1EA6CAC07EFE}" type="presParOf" srcId="{000D61C7-9235-4C75-B1EB-BB138A727C58}" destId="{12939B9F-7CA0-4D1B-8C7B-EDDD0668EC11}" srcOrd="0" destOrd="0" presId="urn:microsoft.com/office/officeart/2005/8/layout/list1"/>
    <dgm:cxn modelId="{D7221702-1438-4104-97D5-4D8FE2AE1EA5}" type="presParOf" srcId="{000D61C7-9235-4C75-B1EB-BB138A727C58}" destId="{AE533D82-9BDA-4820-BE48-663CEAF4F58C}" srcOrd="1" destOrd="0" presId="urn:microsoft.com/office/officeart/2005/8/layout/list1"/>
    <dgm:cxn modelId="{358D27B8-D716-440E-8135-B29060F39C6B}" type="presParOf" srcId="{85493654-BD9B-4510-AFA9-628CD503F8C2}" destId="{8AEB9443-A358-4BF8-ADCD-6597FD124D28}" srcOrd="1" destOrd="0" presId="urn:microsoft.com/office/officeart/2005/8/layout/list1"/>
    <dgm:cxn modelId="{82E7C3B5-AC01-4777-8E82-30BB79D1AEDB}" type="presParOf" srcId="{85493654-BD9B-4510-AFA9-628CD503F8C2}" destId="{E4A8F1DD-66B0-46D3-8F4A-98D382304344}" srcOrd="2" destOrd="0" presId="urn:microsoft.com/office/officeart/2005/8/layout/list1"/>
    <dgm:cxn modelId="{E63133DF-F060-487C-BDAD-A3E530E08642}" type="presParOf" srcId="{85493654-BD9B-4510-AFA9-628CD503F8C2}" destId="{15E4CE5E-1BC9-4AB7-B65B-5BD441215C0A}" srcOrd="3" destOrd="0" presId="urn:microsoft.com/office/officeart/2005/8/layout/list1"/>
    <dgm:cxn modelId="{3C3E1636-7E64-4CBA-A4BC-DC1BCB2E384B}" type="presParOf" srcId="{85493654-BD9B-4510-AFA9-628CD503F8C2}" destId="{2FDFC3A6-3540-4B83-AF45-FF64DD0DC3AD}" srcOrd="4" destOrd="0" presId="urn:microsoft.com/office/officeart/2005/8/layout/list1"/>
    <dgm:cxn modelId="{A9DE26F5-11BE-4AA4-9268-B34DE6265CDE}" type="presParOf" srcId="{2FDFC3A6-3540-4B83-AF45-FF64DD0DC3AD}" destId="{664DE0BD-3A2C-40BB-8928-F35E12E03A9F}" srcOrd="0" destOrd="0" presId="urn:microsoft.com/office/officeart/2005/8/layout/list1"/>
    <dgm:cxn modelId="{CC3E5C38-9B09-4F6B-83B0-495204A73DB2}" type="presParOf" srcId="{2FDFC3A6-3540-4B83-AF45-FF64DD0DC3AD}" destId="{283CDC19-22C2-4DFF-B1F2-87771F019235}" srcOrd="1" destOrd="0" presId="urn:microsoft.com/office/officeart/2005/8/layout/list1"/>
    <dgm:cxn modelId="{3B7192F9-5FF9-49D3-B144-E3048AC53FFC}" type="presParOf" srcId="{85493654-BD9B-4510-AFA9-628CD503F8C2}" destId="{1E67B418-44BD-4973-99A5-A2E3EDFC191B}" srcOrd="5" destOrd="0" presId="urn:microsoft.com/office/officeart/2005/8/layout/list1"/>
    <dgm:cxn modelId="{67E565D3-DA92-4783-AA46-ACF1FCAA2C4B}" type="presParOf" srcId="{85493654-BD9B-4510-AFA9-628CD503F8C2}" destId="{33F6AB37-EB50-42F9-A4A3-2AFA617CBFD7}" srcOrd="6" destOrd="0" presId="urn:microsoft.com/office/officeart/2005/8/layout/list1"/>
    <dgm:cxn modelId="{B4D23B43-EA91-48B3-99F4-93F6D2BA23B5}" type="presParOf" srcId="{85493654-BD9B-4510-AFA9-628CD503F8C2}" destId="{70FD7179-FAFC-4FB3-82EF-21754DABC39A}" srcOrd="7" destOrd="0" presId="urn:microsoft.com/office/officeart/2005/8/layout/list1"/>
    <dgm:cxn modelId="{F856F1BD-14CD-4495-8F5B-D5703179E2F7}" type="presParOf" srcId="{85493654-BD9B-4510-AFA9-628CD503F8C2}" destId="{4962ABD6-66EA-40A8-BC0C-B78074D6824D}" srcOrd="8" destOrd="0" presId="urn:microsoft.com/office/officeart/2005/8/layout/list1"/>
    <dgm:cxn modelId="{323E794D-E62E-4B19-9422-D81C217DCE9C}" type="presParOf" srcId="{4962ABD6-66EA-40A8-BC0C-B78074D6824D}" destId="{5A02CB8C-10AC-4DE1-ACA0-DD8A3A572667}" srcOrd="0" destOrd="0" presId="urn:microsoft.com/office/officeart/2005/8/layout/list1"/>
    <dgm:cxn modelId="{7F3833F3-E866-4780-9ED5-4D86D1BA7A12}" type="presParOf" srcId="{4962ABD6-66EA-40A8-BC0C-B78074D6824D}" destId="{4DC97067-BEF0-4514-AF11-37E14ACC0A83}" srcOrd="1" destOrd="0" presId="urn:microsoft.com/office/officeart/2005/8/layout/list1"/>
    <dgm:cxn modelId="{D8BBB36F-FB14-4A54-BA72-9EBD455C32A0}" type="presParOf" srcId="{85493654-BD9B-4510-AFA9-628CD503F8C2}" destId="{5E6A87A0-7EDA-4F22-AB6C-D294D8746C1B}" srcOrd="9" destOrd="0" presId="urn:microsoft.com/office/officeart/2005/8/layout/list1"/>
    <dgm:cxn modelId="{E67CC462-D6FA-4A10-B7DC-84AB1A5163A6}" type="presParOf" srcId="{85493654-BD9B-4510-AFA9-628CD503F8C2}" destId="{5F415AA8-60D5-486B-94CF-B6B78A16C0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66BA2-E1DD-437C-9520-E0C6D1A16A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284B1-3DA7-4869-9DC6-8402FA02D53D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утверждены приказом </a:t>
          </a:r>
          <a:r>
            <a:rPr lang="ru-RU" sz="1800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13 апреля 2022 г. № 120 </a:t>
          </a:r>
        </a:p>
        <a:p>
          <a:pPr algn="ctr"/>
          <a:endParaRPr lang="ru-RU" sz="9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1 марта 2023 г. в заключении экспертизы промышленной безопасности может быть только </a:t>
          </a:r>
          <a:r>
            <a:rPr lang="ru-RU" sz="23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вывода</a:t>
          </a:r>
          <a:r>
            <a:rPr lang="ru-RU" sz="23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объект </a:t>
          </a:r>
          <a:r>
            <a:rPr lang="ru-RU" sz="23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требованиям промышленной безопасности </a:t>
          </a:r>
          <a:b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23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соответствует</a:t>
          </a:r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just"/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исключается возможность подготовки заключений экспертизы промышленной безопасности, содержащих вывод о возможности применения объекта экспертизы, не в полной мере соответствующего требованиям промышленной безопасности;</a:t>
          </a:r>
        </a:p>
        <a:p>
          <a:pPr algn="just"/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предусмотрена возможность применения при проводимой </a:t>
          </a:r>
          <a:b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экспертизы оценке фактического состояния технических устройств, зданий и сооружений на опасных производственных объектах информации, содержащейся в соответствующих автоматизированных системах мониторинга.</a:t>
          </a:r>
          <a:endParaRPr lang="ru-RU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6768B-F55C-400F-A9DC-3540F887C9F7}" type="parTrans" cxnId="{E2A83295-9275-4ED3-8A97-854EE10BA0F8}">
      <dgm:prSet/>
      <dgm:spPr/>
      <dgm:t>
        <a:bodyPr/>
        <a:lstStyle/>
        <a:p>
          <a:endParaRPr lang="ru-RU"/>
        </a:p>
      </dgm:t>
    </dgm:pt>
    <dgm:pt modelId="{5F68010E-ABB3-4CFE-8C84-6D8F584CA68A}" type="sibTrans" cxnId="{E2A83295-9275-4ED3-8A97-854EE10BA0F8}">
      <dgm:prSet/>
      <dgm:spPr/>
      <dgm:t>
        <a:bodyPr/>
        <a:lstStyle/>
        <a:p>
          <a:endParaRPr lang="ru-RU"/>
        </a:p>
      </dgm:t>
    </dgm:pt>
    <dgm:pt modelId="{25187FE9-DE89-43B1-AAC4-EA22A98FD4F7}" type="pres">
      <dgm:prSet presAssocID="{39866BA2-E1DD-437C-9520-E0C6D1A16A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A3E3F-5707-4B10-A1DA-12351CB67B90}" type="pres">
      <dgm:prSet presAssocID="{6C9284B1-3DA7-4869-9DC6-8402FA02D53D}" presName="node" presStyleLbl="node1" presStyleIdx="0" presStyleCnt="1" custScaleX="189013" custScaleY="18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83295-9275-4ED3-8A97-854EE10BA0F8}" srcId="{39866BA2-E1DD-437C-9520-E0C6D1A16A26}" destId="{6C9284B1-3DA7-4869-9DC6-8402FA02D53D}" srcOrd="0" destOrd="0" parTransId="{7846768B-F55C-400F-A9DC-3540F887C9F7}" sibTransId="{5F68010E-ABB3-4CFE-8C84-6D8F584CA68A}"/>
    <dgm:cxn modelId="{97E3030F-1F4B-4DFD-97E7-14689230D618}" type="presOf" srcId="{39866BA2-E1DD-437C-9520-E0C6D1A16A26}" destId="{25187FE9-DE89-43B1-AAC4-EA22A98FD4F7}" srcOrd="0" destOrd="0" presId="urn:microsoft.com/office/officeart/2005/8/layout/default"/>
    <dgm:cxn modelId="{D5E27530-E226-4603-B4C1-E47B5CD6203E}" type="presOf" srcId="{6C9284B1-3DA7-4869-9DC6-8402FA02D53D}" destId="{5C0A3E3F-5707-4B10-A1DA-12351CB67B90}" srcOrd="0" destOrd="0" presId="urn:microsoft.com/office/officeart/2005/8/layout/default"/>
    <dgm:cxn modelId="{AF24C00D-2545-4DD9-A1BD-01F9642C279B}" type="presParOf" srcId="{25187FE9-DE89-43B1-AAC4-EA22A98FD4F7}" destId="{5C0A3E3F-5707-4B10-A1DA-12351CB67B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66BA2-E1DD-437C-9520-E0C6D1A16A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284B1-3DA7-4869-9DC6-8402FA02D53D}">
      <dgm:prSet phldrT="[Текст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800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600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    </a:t>
          </a:r>
        </a:p>
        <a:p>
          <a:pPr algn="ctr"/>
          <a:r>
            <a:rPr lang="ru-RU" sz="2800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 перечень индикаторов риска </a:t>
          </a:r>
          <a:r>
            <a: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обязательных требований, связанных с заключениями экспертиз промышленной безопасности. </a:t>
          </a:r>
        </a:p>
        <a:p>
          <a:pPr algn="ctr"/>
          <a:r>
            <a:rPr lang="ru-RU" sz="2400" u="none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 3-мя индикаторами. </a:t>
          </a:r>
        </a:p>
        <a:p>
          <a:pPr algn="ctr"/>
          <a:endParaRPr lang="ru-RU" sz="9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6768B-F55C-400F-A9DC-3540F887C9F7}" type="parTrans" cxnId="{E2A83295-9275-4ED3-8A97-854EE10BA0F8}">
      <dgm:prSet/>
      <dgm:spPr/>
      <dgm:t>
        <a:bodyPr/>
        <a:lstStyle/>
        <a:p>
          <a:endParaRPr lang="ru-RU"/>
        </a:p>
      </dgm:t>
    </dgm:pt>
    <dgm:pt modelId="{5F68010E-ABB3-4CFE-8C84-6D8F584CA68A}" type="sibTrans" cxnId="{E2A83295-9275-4ED3-8A97-854EE10BA0F8}">
      <dgm:prSet/>
      <dgm:spPr/>
      <dgm:t>
        <a:bodyPr/>
        <a:lstStyle/>
        <a:p>
          <a:endParaRPr lang="ru-RU"/>
        </a:p>
      </dgm:t>
    </dgm:pt>
    <dgm:pt modelId="{25187FE9-DE89-43B1-AAC4-EA22A98FD4F7}" type="pres">
      <dgm:prSet presAssocID="{39866BA2-E1DD-437C-9520-E0C6D1A16A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A3E3F-5707-4B10-A1DA-12351CB67B90}" type="pres">
      <dgm:prSet presAssocID="{6C9284B1-3DA7-4869-9DC6-8402FA02D53D}" presName="node" presStyleLbl="node1" presStyleIdx="0" presStyleCnt="1" custScaleX="189013" custScaleY="182705" custLinFactNeighborX="133" custLinFactNeighborY="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83295-9275-4ED3-8A97-854EE10BA0F8}" srcId="{39866BA2-E1DD-437C-9520-E0C6D1A16A26}" destId="{6C9284B1-3DA7-4869-9DC6-8402FA02D53D}" srcOrd="0" destOrd="0" parTransId="{7846768B-F55C-400F-A9DC-3540F887C9F7}" sibTransId="{5F68010E-ABB3-4CFE-8C84-6D8F584CA68A}"/>
    <dgm:cxn modelId="{276517F5-A9B3-46D1-8E7F-9361DEB29DBD}" type="presOf" srcId="{6C9284B1-3DA7-4869-9DC6-8402FA02D53D}" destId="{5C0A3E3F-5707-4B10-A1DA-12351CB67B90}" srcOrd="0" destOrd="0" presId="urn:microsoft.com/office/officeart/2005/8/layout/default"/>
    <dgm:cxn modelId="{5D1DE0AA-C4F1-46DE-BBD2-40726EC9FB2B}" type="presOf" srcId="{39866BA2-E1DD-437C-9520-E0C6D1A16A26}" destId="{25187FE9-DE89-43B1-AAC4-EA22A98FD4F7}" srcOrd="0" destOrd="0" presId="urn:microsoft.com/office/officeart/2005/8/layout/default"/>
    <dgm:cxn modelId="{2F796455-ACE0-426E-A342-CD582473C601}" type="presParOf" srcId="{25187FE9-DE89-43B1-AAC4-EA22A98FD4F7}" destId="{5C0A3E3F-5707-4B10-A1DA-12351CB67B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94D050-A1ED-46AE-8864-CDD024E6678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0857B3-6C09-4EB0-9ECF-F502858F6E18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Обновился перечень категорий работников, подлежащих обучению по промышленной безопасности в форме дополнительного профессионального образования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B4664-03C0-4840-8198-C13B425E9F54}" type="parTrans" cxnId="{41EE1FEB-5D04-4BB9-B253-BFC5912D1AEC}">
      <dgm:prSet/>
      <dgm:spPr/>
      <dgm:t>
        <a:bodyPr/>
        <a:lstStyle/>
        <a:p>
          <a:endParaRPr lang="ru-RU"/>
        </a:p>
      </dgm:t>
    </dgm:pt>
    <dgm:pt modelId="{6AD087D2-AD8F-40D8-A98C-58ABDACED87B}" type="sibTrans" cxnId="{41EE1FEB-5D04-4BB9-B253-BFC5912D1AEC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46441C20-4C38-4301-A8F8-367D88EC904A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Внесены изменения в перечень категорий работников, которых необходимо направлять </a:t>
          </a:r>
          <a:b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аттестацию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A4235-AE65-423D-8325-66A3BCDA0CD1}" type="parTrans" cxnId="{5ECBB0C3-A45D-41A3-82C9-BED56256FC41}">
      <dgm:prSet/>
      <dgm:spPr/>
      <dgm:t>
        <a:bodyPr/>
        <a:lstStyle/>
        <a:p>
          <a:endParaRPr lang="ru-RU"/>
        </a:p>
      </dgm:t>
    </dgm:pt>
    <dgm:pt modelId="{10A14A70-9DB1-499C-9E2D-EFEE7F514D6E}" type="sibTrans" cxnId="{5ECBB0C3-A45D-41A3-82C9-BED56256FC41}">
      <dgm:prSet/>
      <dgm:spPr/>
      <dgm:t>
        <a:bodyPr/>
        <a:lstStyle/>
        <a:p>
          <a:endParaRPr lang="ru-RU"/>
        </a:p>
      </dgm:t>
    </dgm:pt>
    <dgm:pt modelId="{40B5A262-27A5-4C7B-90B2-F9EED5F91EA2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Уточнены критерии направления работника в аттестационные комиссии</a:t>
          </a:r>
          <a:endParaRPr lang="ru-RU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8BD78-3498-4FBB-926E-991DCC3EBBF0}" type="parTrans" cxnId="{EDF097C2-3057-4513-A087-E35BE6FCB72F}">
      <dgm:prSet/>
      <dgm:spPr/>
      <dgm:t>
        <a:bodyPr/>
        <a:lstStyle/>
        <a:p>
          <a:endParaRPr lang="ru-RU"/>
        </a:p>
      </dgm:t>
    </dgm:pt>
    <dgm:pt modelId="{474C7242-3B7C-4BBE-B8B9-D95DC249DC7F}" type="sibTrans" cxnId="{EDF097C2-3057-4513-A087-E35BE6FCB72F}">
      <dgm:prSet/>
      <dgm:spPr/>
      <dgm:t>
        <a:bodyPr/>
        <a:lstStyle/>
        <a:p>
          <a:endParaRPr lang="ru-RU"/>
        </a:p>
      </dgm:t>
    </dgm:pt>
    <dgm:pt modelId="{DBDAF847-41A2-48C6-9575-07F89D2DEE97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о полученных свидетельствах и удостоверениях должны будут вноситься в ФИС ФРДО</a:t>
          </a:r>
          <a:endParaRPr lang="ru-RU" sz="14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62E66-1A7C-41D4-BB40-1FF4D0D418F0}" type="parTrans" cxnId="{B5535F7C-40FA-4360-934B-C7FC94B73961}">
      <dgm:prSet/>
      <dgm:spPr/>
      <dgm:t>
        <a:bodyPr/>
        <a:lstStyle/>
        <a:p>
          <a:endParaRPr lang="ru-RU"/>
        </a:p>
      </dgm:t>
    </dgm:pt>
    <dgm:pt modelId="{DCF5FD83-19C5-4722-859B-302F28CE3C53}" type="sibTrans" cxnId="{B5535F7C-40FA-4360-934B-C7FC94B73961}">
      <dgm:prSet/>
      <dgm:spPr/>
      <dgm:t>
        <a:bodyPr/>
        <a:lstStyle/>
        <a:p>
          <a:endParaRPr lang="ru-RU"/>
        </a:p>
      </dgm:t>
    </dgm:pt>
    <dgm:pt modelId="{4124E0E9-E8CE-47B7-9414-BAB5D191A053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Сократились сроки проведения аттестации</a:t>
          </a:r>
          <a:endParaRPr lang="ru-RU" sz="16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B2FC1-5306-4FC0-8B77-CCF15094B436}" type="parTrans" cxnId="{6BE10B72-BB94-4B33-A2F5-6ECBE37739D0}">
      <dgm:prSet/>
      <dgm:spPr/>
      <dgm:t>
        <a:bodyPr/>
        <a:lstStyle/>
        <a:p>
          <a:endParaRPr lang="ru-RU"/>
        </a:p>
      </dgm:t>
    </dgm:pt>
    <dgm:pt modelId="{AC2FAC8C-403C-4D5A-83CA-55D8A2A5B7D8}" type="sibTrans" cxnId="{6BE10B72-BB94-4B33-A2F5-6ECBE37739D0}">
      <dgm:prSet/>
      <dgm:spPr/>
      <dgm:t>
        <a:bodyPr/>
        <a:lstStyle/>
        <a:p>
          <a:endParaRPr lang="ru-RU"/>
        </a:p>
      </dgm:t>
    </dgm:pt>
    <dgm:pt modelId="{D2A91354-310D-42E0-80A4-D02892B11125}" type="pres">
      <dgm:prSet presAssocID="{9194D050-A1ED-46AE-8864-CDD024E667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8B1BB-CCA6-48D2-830D-1FBA3FA53D63}" type="pres">
      <dgm:prSet presAssocID="{9194D050-A1ED-46AE-8864-CDD024E66789}" presName="cycle" presStyleCnt="0"/>
      <dgm:spPr/>
    </dgm:pt>
    <dgm:pt modelId="{1BC5CEC5-65EC-4925-97D2-47E4B61EB12E}" type="pres">
      <dgm:prSet presAssocID="{9A0857B3-6C09-4EB0-9ECF-F502858F6E18}" presName="nodeFirstNode" presStyleLbl="node1" presStyleIdx="0" presStyleCnt="5" custScaleX="144095" custScaleY="119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358C4-DC2A-44C8-B6EF-0362DE16DF04}" type="pres">
      <dgm:prSet presAssocID="{6AD087D2-AD8F-40D8-A98C-58ABDACED87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AD6E7FF-CDBA-4255-9DA1-371341ECF096}" type="pres">
      <dgm:prSet presAssocID="{46441C20-4C38-4301-A8F8-367D88EC904A}" presName="nodeFollowingNodes" presStyleLbl="node1" presStyleIdx="1" presStyleCnt="5" custScaleX="136198" custScaleY="109972" custRadScaleRad="142282" custRadScaleInc="13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A97EF-FB89-4D97-A4ED-2F3AC06C6BF7}" type="pres">
      <dgm:prSet presAssocID="{4124E0E9-E8CE-47B7-9414-BAB5D191A053}" presName="nodeFollowingNodes" presStyleLbl="node1" presStyleIdx="2" presStyleCnt="5" custScaleX="119232" custRadScaleRad="126561" custRadScaleInc="-40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A2EAB-837E-4CA8-BA5D-696E87B7847D}" type="pres">
      <dgm:prSet presAssocID="{40B5A262-27A5-4C7B-90B2-F9EED5F91EA2}" presName="nodeFollowingNodes" presStyleLbl="node1" presStyleIdx="3" presStyleCnt="5" custScaleX="119653" custRadScaleRad="128270" custRadScaleInc="40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B8681-B109-46A7-BAAE-19A8F1087182}" type="pres">
      <dgm:prSet presAssocID="{DBDAF847-41A2-48C6-9575-07F89D2DEE97}" presName="nodeFollowingNodes" presStyleLbl="node1" presStyleIdx="4" presStyleCnt="5" custScaleX="132229" custScaleY="119157" custRadScaleRad="150625" custRadScaleInc="-1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B5ECE-7EF5-4E8A-9867-3D20CCAAE804}" type="presOf" srcId="{6AD087D2-AD8F-40D8-A98C-58ABDACED87B}" destId="{968358C4-DC2A-44C8-B6EF-0362DE16DF04}" srcOrd="0" destOrd="0" presId="urn:microsoft.com/office/officeart/2005/8/layout/cycle3"/>
    <dgm:cxn modelId="{41EE1FEB-5D04-4BB9-B253-BFC5912D1AEC}" srcId="{9194D050-A1ED-46AE-8864-CDD024E66789}" destId="{9A0857B3-6C09-4EB0-9ECF-F502858F6E18}" srcOrd="0" destOrd="0" parTransId="{F0BB4664-03C0-4840-8198-C13B425E9F54}" sibTransId="{6AD087D2-AD8F-40D8-A98C-58ABDACED87B}"/>
    <dgm:cxn modelId="{0DA749E7-3ED7-4E36-B585-56569C73A22C}" type="presOf" srcId="{9A0857B3-6C09-4EB0-9ECF-F502858F6E18}" destId="{1BC5CEC5-65EC-4925-97D2-47E4B61EB12E}" srcOrd="0" destOrd="0" presId="urn:microsoft.com/office/officeart/2005/8/layout/cycle3"/>
    <dgm:cxn modelId="{31BE3C92-751B-4282-A13B-176943D0D1D4}" type="presOf" srcId="{DBDAF847-41A2-48C6-9575-07F89D2DEE97}" destId="{FE1B8681-B109-46A7-BAAE-19A8F1087182}" srcOrd="0" destOrd="0" presId="urn:microsoft.com/office/officeart/2005/8/layout/cycle3"/>
    <dgm:cxn modelId="{6BE10B72-BB94-4B33-A2F5-6ECBE37739D0}" srcId="{9194D050-A1ED-46AE-8864-CDD024E66789}" destId="{4124E0E9-E8CE-47B7-9414-BAB5D191A053}" srcOrd="2" destOrd="0" parTransId="{140B2FC1-5306-4FC0-8B77-CCF15094B436}" sibTransId="{AC2FAC8C-403C-4D5A-83CA-55D8A2A5B7D8}"/>
    <dgm:cxn modelId="{85E8B1C9-9823-41BB-85E7-61C5DDB96EA5}" type="presOf" srcId="{46441C20-4C38-4301-A8F8-367D88EC904A}" destId="{FAD6E7FF-CDBA-4255-9DA1-371341ECF096}" srcOrd="0" destOrd="0" presId="urn:microsoft.com/office/officeart/2005/8/layout/cycle3"/>
    <dgm:cxn modelId="{B5535F7C-40FA-4360-934B-C7FC94B73961}" srcId="{9194D050-A1ED-46AE-8864-CDD024E66789}" destId="{DBDAF847-41A2-48C6-9575-07F89D2DEE97}" srcOrd="4" destOrd="0" parTransId="{B3F62E66-1A7C-41D4-BB40-1FF4D0D418F0}" sibTransId="{DCF5FD83-19C5-4722-859B-302F28CE3C53}"/>
    <dgm:cxn modelId="{7B364676-3C79-4282-BFDD-B03098353ED6}" type="presOf" srcId="{9194D050-A1ED-46AE-8864-CDD024E66789}" destId="{D2A91354-310D-42E0-80A4-D02892B11125}" srcOrd="0" destOrd="0" presId="urn:microsoft.com/office/officeart/2005/8/layout/cycle3"/>
    <dgm:cxn modelId="{94EF9FBD-0CC9-4227-9C9C-14E0979380F4}" type="presOf" srcId="{4124E0E9-E8CE-47B7-9414-BAB5D191A053}" destId="{1C8A97EF-FB89-4D97-A4ED-2F3AC06C6BF7}" srcOrd="0" destOrd="0" presId="urn:microsoft.com/office/officeart/2005/8/layout/cycle3"/>
    <dgm:cxn modelId="{EDF097C2-3057-4513-A087-E35BE6FCB72F}" srcId="{9194D050-A1ED-46AE-8864-CDD024E66789}" destId="{40B5A262-27A5-4C7B-90B2-F9EED5F91EA2}" srcOrd="3" destOrd="0" parTransId="{B508BD78-3498-4FBB-926E-991DCC3EBBF0}" sibTransId="{474C7242-3B7C-4BBE-B8B9-D95DC249DC7F}"/>
    <dgm:cxn modelId="{5ECBB0C3-A45D-41A3-82C9-BED56256FC41}" srcId="{9194D050-A1ED-46AE-8864-CDD024E66789}" destId="{46441C20-4C38-4301-A8F8-367D88EC904A}" srcOrd="1" destOrd="0" parTransId="{11CA4235-AE65-423D-8325-66A3BCDA0CD1}" sibTransId="{10A14A70-9DB1-499C-9E2D-EFEE7F514D6E}"/>
    <dgm:cxn modelId="{D5869E10-7CDA-4F98-84E0-CBF7D9C6BC1A}" type="presOf" srcId="{40B5A262-27A5-4C7B-90B2-F9EED5F91EA2}" destId="{E90A2EAB-837E-4CA8-BA5D-696E87B7847D}" srcOrd="0" destOrd="0" presId="urn:microsoft.com/office/officeart/2005/8/layout/cycle3"/>
    <dgm:cxn modelId="{5E49E806-1085-4486-93B8-9E263A841339}" type="presParOf" srcId="{D2A91354-310D-42E0-80A4-D02892B11125}" destId="{F328B1BB-CCA6-48D2-830D-1FBA3FA53D63}" srcOrd="0" destOrd="0" presId="urn:microsoft.com/office/officeart/2005/8/layout/cycle3"/>
    <dgm:cxn modelId="{8EC4546A-804A-435C-A67B-62EFB27C5BCA}" type="presParOf" srcId="{F328B1BB-CCA6-48D2-830D-1FBA3FA53D63}" destId="{1BC5CEC5-65EC-4925-97D2-47E4B61EB12E}" srcOrd="0" destOrd="0" presId="urn:microsoft.com/office/officeart/2005/8/layout/cycle3"/>
    <dgm:cxn modelId="{2FC946CD-D595-42CB-B513-1A8164F3816C}" type="presParOf" srcId="{F328B1BB-CCA6-48D2-830D-1FBA3FA53D63}" destId="{968358C4-DC2A-44C8-B6EF-0362DE16DF04}" srcOrd="1" destOrd="0" presId="urn:microsoft.com/office/officeart/2005/8/layout/cycle3"/>
    <dgm:cxn modelId="{902E4EE4-31AE-4DFE-9BDD-DEA0C8DECB70}" type="presParOf" srcId="{F328B1BB-CCA6-48D2-830D-1FBA3FA53D63}" destId="{FAD6E7FF-CDBA-4255-9DA1-371341ECF096}" srcOrd="2" destOrd="0" presId="urn:microsoft.com/office/officeart/2005/8/layout/cycle3"/>
    <dgm:cxn modelId="{ACB44D26-C864-464C-9DA3-04BCF62FEA0D}" type="presParOf" srcId="{F328B1BB-CCA6-48D2-830D-1FBA3FA53D63}" destId="{1C8A97EF-FB89-4D97-A4ED-2F3AC06C6BF7}" srcOrd="3" destOrd="0" presId="urn:microsoft.com/office/officeart/2005/8/layout/cycle3"/>
    <dgm:cxn modelId="{56EACFE9-12B2-4544-A3A1-92FFEE10B665}" type="presParOf" srcId="{F328B1BB-CCA6-48D2-830D-1FBA3FA53D63}" destId="{E90A2EAB-837E-4CA8-BA5D-696E87B7847D}" srcOrd="4" destOrd="0" presId="urn:microsoft.com/office/officeart/2005/8/layout/cycle3"/>
    <dgm:cxn modelId="{4A3C52B9-AA65-4DA0-9CC4-D9281484D0BD}" type="presParOf" srcId="{F328B1BB-CCA6-48D2-830D-1FBA3FA53D63}" destId="{FE1B8681-B109-46A7-BAAE-19A8F1087182}" srcOrd="5" destOrd="0" presId="urn:microsoft.com/office/officeart/2005/8/layout/cycle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866BA2-E1DD-437C-9520-E0C6D1A16A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284B1-3DA7-4869-9DC6-8402FA02D53D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600" b="1" i="0" u="none" spc="-1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Правила безопасности АГЗС </a:t>
          </a:r>
          <a:r>
            <a:rPr lang="ru-RU" sz="1600" b="1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4 июля 2022 г. </a:t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209 «О внесении изменений </a:t>
          </a:r>
          <a:b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федеральные нормы и правила в области промышленной безопасности «Правила безопасности </a:t>
          </a:r>
          <a:r>
            <a:rPr 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автогазозаправочных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станций газомоторного топлива»</a:t>
          </a:r>
        </a:p>
      </dgm:t>
    </dgm:pt>
    <dgm:pt modelId="{7846768B-F55C-400F-A9DC-3540F887C9F7}" type="parTrans" cxnId="{E2A83295-9275-4ED3-8A97-854EE10BA0F8}">
      <dgm:prSet/>
      <dgm:spPr/>
      <dgm:t>
        <a:bodyPr/>
        <a:lstStyle/>
        <a:p>
          <a:endParaRPr lang="ru-RU"/>
        </a:p>
      </dgm:t>
    </dgm:pt>
    <dgm:pt modelId="{5F68010E-ABB3-4CFE-8C84-6D8F584CA68A}" type="sibTrans" cxnId="{E2A83295-9275-4ED3-8A97-854EE10BA0F8}">
      <dgm:prSet/>
      <dgm:spPr/>
      <dgm:t>
        <a:bodyPr/>
        <a:lstStyle/>
        <a:p>
          <a:endParaRPr lang="ru-RU"/>
        </a:p>
      </dgm:t>
    </dgm:pt>
    <dgm:pt modelId="{25187FE9-DE89-43B1-AAC4-EA22A98FD4F7}" type="pres">
      <dgm:prSet presAssocID="{39866BA2-E1DD-437C-9520-E0C6D1A16A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A3E3F-5707-4B10-A1DA-12351CB67B90}" type="pres">
      <dgm:prSet presAssocID="{6C9284B1-3DA7-4869-9DC6-8402FA02D53D}" presName="node" presStyleLbl="node1" presStyleIdx="0" presStyleCnt="1" custScaleX="269829" custScaleY="424328" custLinFactNeighborX="0" custLinFactNeighborY="-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83295-9275-4ED3-8A97-854EE10BA0F8}" srcId="{39866BA2-E1DD-437C-9520-E0C6D1A16A26}" destId="{6C9284B1-3DA7-4869-9DC6-8402FA02D53D}" srcOrd="0" destOrd="0" parTransId="{7846768B-F55C-400F-A9DC-3540F887C9F7}" sibTransId="{5F68010E-ABB3-4CFE-8C84-6D8F584CA68A}"/>
    <dgm:cxn modelId="{3A72E9C9-9B3A-4C4A-A6D9-2D689BD0382F}" type="presOf" srcId="{6C9284B1-3DA7-4869-9DC6-8402FA02D53D}" destId="{5C0A3E3F-5707-4B10-A1DA-12351CB67B90}" srcOrd="0" destOrd="0" presId="urn:microsoft.com/office/officeart/2005/8/layout/default"/>
    <dgm:cxn modelId="{83E255A7-E037-4E09-B426-5E8C1E998CAB}" type="presOf" srcId="{39866BA2-E1DD-437C-9520-E0C6D1A16A26}" destId="{25187FE9-DE89-43B1-AAC4-EA22A98FD4F7}" srcOrd="0" destOrd="0" presId="urn:microsoft.com/office/officeart/2005/8/layout/default"/>
    <dgm:cxn modelId="{33984D4C-8B5A-40AD-A503-1E20EAC65216}" type="presParOf" srcId="{25187FE9-DE89-43B1-AAC4-EA22A98FD4F7}" destId="{5C0A3E3F-5707-4B10-A1DA-12351CB67B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DB287-FB18-461A-ABF5-A4F6F003D508}">
      <dsp:nvSpPr>
        <dsp:cNvPr id="0" name=""/>
        <dsp:cNvSpPr/>
      </dsp:nvSpPr>
      <dsp:spPr>
        <a:xfrm rot="5400000">
          <a:off x="591141" y="-209751"/>
          <a:ext cx="4774413" cy="519470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заполнения сводного ежемесячного отчёта об аварийных ситуациях при теплоснабжении</a:t>
          </a:r>
          <a:endParaRPr lang="ru-RU" sz="2000" kern="1200" dirty="0"/>
        </a:p>
      </dsp:txBody>
      <dsp:txXfrm>
        <a:off x="2125775" y="2225009"/>
        <a:ext cx="1705147" cy="2473668"/>
      </dsp:txXfrm>
    </dsp:sp>
    <dsp:sp modelId="{4A60A374-CE95-4E14-8540-E26F6D4B624B}">
      <dsp:nvSpPr>
        <dsp:cNvPr id="0" name=""/>
        <dsp:cNvSpPr/>
      </dsp:nvSpPr>
      <dsp:spPr>
        <a:xfrm rot="5400000">
          <a:off x="643651" y="-288029"/>
          <a:ext cx="4723390" cy="54010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орядок заполнения акта о расследовании причин аварийной ситуации при теплоснабжении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1885" y="63776"/>
        <a:ext cx="1686925" cy="2571941"/>
      </dsp:txXfrm>
    </dsp:sp>
    <dsp:sp modelId="{54F18C0A-51A7-4CEB-B80C-B7396FC805C3}">
      <dsp:nvSpPr>
        <dsp:cNvPr id="0" name=""/>
        <dsp:cNvSpPr/>
      </dsp:nvSpPr>
      <dsp:spPr>
        <a:xfrm rot="5400000">
          <a:off x="263287" y="-517358"/>
          <a:ext cx="5421968" cy="579615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85D14-85BB-4008-8850-B20614C6E877}">
      <dsp:nvSpPr>
        <dsp:cNvPr id="0" name=""/>
        <dsp:cNvSpPr/>
      </dsp:nvSpPr>
      <dsp:spPr>
        <a:xfrm rot="5400000">
          <a:off x="303537" y="-484209"/>
          <a:ext cx="5396093" cy="5850749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8F1DD-66B0-46D3-8F4A-98D382304344}">
      <dsp:nvSpPr>
        <dsp:cNvPr id="0" name=""/>
        <dsp:cNvSpPr/>
      </dsp:nvSpPr>
      <dsp:spPr>
        <a:xfrm>
          <a:off x="0" y="212768"/>
          <a:ext cx="8686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33D82-9BDA-4820-BE48-663CEAF4F58C}">
      <dsp:nvSpPr>
        <dsp:cNvPr id="0" name=""/>
        <dsp:cNvSpPr/>
      </dsp:nvSpPr>
      <dsp:spPr>
        <a:xfrm>
          <a:off x="400567" y="52794"/>
          <a:ext cx="8259825" cy="760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90488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19 декабря 2022 г. № 548-ФЗ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678" y="89905"/>
        <a:ext cx="8185603" cy="686005"/>
      </dsp:txXfrm>
    </dsp:sp>
    <dsp:sp modelId="{33F6AB37-EB50-42F9-A4A3-2AFA617CBFD7}">
      <dsp:nvSpPr>
        <dsp:cNvPr id="0" name=""/>
        <dsp:cNvSpPr/>
      </dsp:nvSpPr>
      <dsp:spPr>
        <a:xfrm>
          <a:off x="0" y="1527342"/>
          <a:ext cx="8686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CDC19-22C2-4DFF-B1F2-87771F019235}">
      <dsp:nvSpPr>
        <dsp:cNvPr id="0" name=""/>
        <dsp:cNvSpPr/>
      </dsp:nvSpPr>
      <dsp:spPr>
        <a:xfrm>
          <a:off x="396782" y="1371597"/>
          <a:ext cx="8263611" cy="712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16 февраля 2023 г. № 241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71" y="1406386"/>
        <a:ext cx="8194033" cy="643076"/>
      </dsp:txXfrm>
    </dsp:sp>
    <dsp:sp modelId="{5F415AA8-60D5-486B-94CF-B6B78A16C072}">
      <dsp:nvSpPr>
        <dsp:cNvPr id="0" name=""/>
        <dsp:cNvSpPr/>
      </dsp:nvSpPr>
      <dsp:spPr>
        <a:xfrm>
          <a:off x="0" y="2915179"/>
          <a:ext cx="86868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97067-BEF0-4514-AF11-37E14ACC0A83}">
      <dsp:nvSpPr>
        <dsp:cNvPr id="0" name=""/>
        <dsp:cNvSpPr/>
      </dsp:nvSpPr>
      <dsp:spPr>
        <a:xfrm>
          <a:off x="430522" y="2690142"/>
          <a:ext cx="8249346" cy="785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 17 февраля 2023 г. № 72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887" y="2728507"/>
        <a:ext cx="8172616" cy="709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3E3F-5707-4B10-A1DA-12351CB67B90}">
      <dsp:nvSpPr>
        <dsp:cNvPr id="0" name=""/>
        <dsp:cNvSpPr/>
      </dsp:nvSpPr>
      <dsp:spPr>
        <a:xfrm>
          <a:off x="5945" y="14471"/>
          <a:ext cx="8446309" cy="489865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утверждены приказом </a:t>
          </a:r>
          <a:r>
            <a:rPr lang="ru-RU" sz="1800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800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13 апреля 2022 г. № 120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1 марта 2023 г. в заключении экспертизы промышленной безопасности может быть только </a:t>
          </a:r>
          <a:r>
            <a:rPr lang="ru-RU" sz="23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вывода</a:t>
          </a:r>
          <a:r>
            <a:rPr lang="ru-RU" sz="23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объект </a:t>
          </a:r>
          <a:r>
            <a:rPr lang="ru-RU" sz="23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требованиям промышленной безопасности </a:t>
          </a:r>
          <a:b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230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соответствует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исключается возможность подготовки заключений экспертизы промышленной безопасности, содержащих вывод о возможности применения объекта экспертизы, не в полной мере соответствующего требованиям промышленной безопасности;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предусмотрена возможность применения при проводимой </a:t>
          </a:r>
          <a:b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экспертизы оценке фактического состояния технических устройств, зданий и сооружений на опасных производственных объектах информации, содержащейся в соответствующих автоматизированных системах мониторинга.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5" y="14471"/>
        <a:ext cx="8446309" cy="4898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3E3F-5707-4B10-A1DA-12351CB67B90}">
      <dsp:nvSpPr>
        <dsp:cNvPr id="0" name=""/>
        <dsp:cNvSpPr/>
      </dsp:nvSpPr>
      <dsp:spPr>
        <a:xfrm>
          <a:off x="11889" y="28943"/>
          <a:ext cx="8446309" cy="489865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600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  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 перечень индикаторов риска </a:t>
          </a:r>
          <a:r>
            <a:rPr lang="ru-RU" sz="2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обязательных требований, связанных с заключениями экспертиз промышленной безопасности.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 3-мя индикаторами.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89" y="28943"/>
        <a:ext cx="8446309" cy="4898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358C4-DC2A-44C8-B6EF-0362DE16DF04}">
      <dsp:nvSpPr>
        <dsp:cNvPr id="0" name=""/>
        <dsp:cNvSpPr/>
      </dsp:nvSpPr>
      <dsp:spPr>
        <a:xfrm>
          <a:off x="1892680" y="-363319"/>
          <a:ext cx="4327667" cy="4327667"/>
        </a:xfrm>
        <a:prstGeom prst="circularArrow">
          <a:avLst>
            <a:gd name="adj1" fmla="val 5544"/>
            <a:gd name="adj2" fmla="val 330680"/>
            <a:gd name="adj3" fmla="val 12619476"/>
            <a:gd name="adj4" fmla="val 18137197"/>
            <a:gd name="adj5" fmla="val 5757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5CEC5-65EC-4925-97D2-47E4B61EB12E}">
      <dsp:nvSpPr>
        <dsp:cNvPr id="0" name=""/>
        <dsp:cNvSpPr/>
      </dsp:nvSpPr>
      <dsp:spPr>
        <a:xfrm>
          <a:off x="2590802" y="-48599"/>
          <a:ext cx="2931423" cy="12199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Обновился перечень категорий работников, подлежащих обучению по промышленной безопасности в форме дополнительного профессионального образования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0357" y="10956"/>
        <a:ext cx="2812313" cy="1100870"/>
      </dsp:txXfrm>
    </dsp:sp>
    <dsp:sp modelId="{FAD6E7FF-CDBA-4255-9DA1-371341ECF096}">
      <dsp:nvSpPr>
        <dsp:cNvPr id="0" name=""/>
        <dsp:cNvSpPr/>
      </dsp:nvSpPr>
      <dsp:spPr>
        <a:xfrm>
          <a:off x="5257801" y="1395982"/>
          <a:ext cx="2770769" cy="111861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Внесены изменения в перечень категорий работников, которых необходимо направлять </a:t>
          </a:r>
          <a:b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аттестацию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2407" y="1450588"/>
        <a:ext cx="2661557" cy="1009406"/>
      </dsp:txXfrm>
    </dsp:sp>
    <dsp:sp modelId="{1C8A97EF-FB89-4D97-A4ED-2F3AC06C6BF7}">
      <dsp:nvSpPr>
        <dsp:cNvPr id="0" name=""/>
        <dsp:cNvSpPr/>
      </dsp:nvSpPr>
      <dsp:spPr>
        <a:xfrm>
          <a:off x="4876802" y="3048004"/>
          <a:ext cx="2425618" cy="10171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Сократились сроки проведения аттестации</a:t>
          </a:r>
          <a:endParaRPr lang="ru-RU" sz="16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6457" y="3097659"/>
        <a:ext cx="2326308" cy="917874"/>
      </dsp:txXfrm>
    </dsp:sp>
    <dsp:sp modelId="{E90A2EAB-837E-4CA8-BA5D-696E87B7847D}">
      <dsp:nvSpPr>
        <dsp:cNvPr id="0" name=""/>
        <dsp:cNvSpPr/>
      </dsp:nvSpPr>
      <dsp:spPr>
        <a:xfrm>
          <a:off x="786195" y="3076388"/>
          <a:ext cx="2434183" cy="10171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Уточнены критерии направления работника в аттестационные комиссии</a:t>
          </a:r>
          <a:endParaRPr lang="ru-RU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850" y="3126043"/>
        <a:ext cx="2334873" cy="917874"/>
      </dsp:txXfrm>
    </dsp:sp>
    <dsp:sp modelId="{FE1B8681-B109-46A7-BAAE-19A8F1087182}">
      <dsp:nvSpPr>
        <dsp:cNvPr id="0" name=""/>
        <dsp:cNvSpPr/>
      </dsp:nvSpPr>
      <dsp:spPr>
        <a:xfrm>
          <a:off x="0" y="1302556"/>
          <a:ext cx="2690025" cy="121204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Сведения о полученных свидетельствах и удостоверениях должны будут вноситься в ФИС ФРДО</a:t>
          </a:r>
          <a:endParaRPr lang="ru-RU" sz="14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67" y="1361723"/>
        <a:ext cx="2571691" cy="1093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3E3F-5707-4B10-A1DA-12351CB67B90}">
      <dsp:nvSpPr>
        <dsp:cNvPr id="0" name=""/>
        <dsp:cNvSpPr/>
      </dsp:nvSpPr>
      <dsp:spPr>
        <a:xfrm>
          <a:off x="2608" y="0"/>
          <a:ext cx="3957184" cy="373379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pc="-1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Правила безопасности АГЗС </a:t>
          </a:r>
          <a:r>
            <a:rPr lang="ru-RU" sz="1600" b="1" u="none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Ростехнадзора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4 июля 2022 г. </a:t>
          </a:r>
          <a:b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209 «О внесении изменений </a:t>
          </a:r>
          <a:b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федеральные нормы и правила в области промышленной безопасности «Правила безопасности </a:t>
          </a:r>
          <a:r>
            <a:rPr 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автогазозаправочных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станций газомоторного топлива»</a:t>
          </a:r>
        </a:p>
      </dsp:txBody>
      <dsp:txXfrm>
        <a:off x="2608" y="0"/>
        <a:ext cx="3957184" cy="373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466" y="0"/>
            <a:ext cx="4307734" cy="3420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9F21-D9E6-4EA1-A988-E08037898FE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466" y="6466773"/>
            <a:ext cx="4307734" cy="34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6987F-53DE-4F28-9598-2669C4457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1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6616" y="0"/>
            <a:ext cx="10576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974" y="348742"/>
            <a:ext cx="6912051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874" y="1350899"/>
            <a:ext cx="652018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514600"/>
            <a:ext cx="8458200" cy="28636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70"/>
              </a:spcBef>
            </a:pPr>
            <a:r>
              <a:rPr sz="28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065" marR="508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Центрального</a:t>
            </a:r>
            <a:r>
              <a:rPr sz="28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z="28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" marR="59055" algn="ctr">
              <a:lnSpc>
                <a:spcPct val="100000"/>
              </a:lnSpc>
              <a:spcBef>
                <a:spcPts val="67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«Обзор изменений федерального законодательства и подзаконных нормативных актов в сфере деятельности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изменения контроля и надзора в 2023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году»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00"/>
            <a:ext cx="3429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381000" y="252849"/>
            <a:ext cx="77724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36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Аттестация</a:t>
            </a: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3222925"/>
              </p:ext>
            </p:extLst>
          </p:nvPr>
        </p:nvGraphicFramePr>
        <p:xfrm>
          <a:off x="304800" y="1447800"/>
          <a:ext cx="8153400" cy="43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1196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342642"/>
            <a:ext cx="752332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26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Осуществление маркшейдерской деятельности</a:t>
            </a:r>
            <a:endParaRPr sz="2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777" y="1384778"/>
            <a:ext cx="8336023" cy="1045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20 октября 2022 г № 1868 «О внесении изменений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лицензировании производства маркшейдерских работ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8" name="Нашивка 7"/>
          <p:cNvSpPr/>
          <p:nvPr/>
        </p:nvSpPr>
        <p:spPr>
          <a:xfrm>
            <a:off x="228600" y="1771693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28600" y="4478844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3996" y="3028727"/>
            <a:ext cx="822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17 февраля 2023 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№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25-ФЗ «О внесении изменений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3 и 24 Закона Российской Федерации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недрах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777" y="4291431"/>
            <a:ext cx="822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19 мая 2023 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186 «Об утверждении Правил осуществления маркшейдерской деятельности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28600" y="3207422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072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19200" y="311865"/>
            <a:ext cx="752332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Горные работы</a:t>
            </a:r>
            <a:endParaRPr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979" y="1447800"/>
            <a:ext cx="8521421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340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4 апреля 2022 г. № 98 «О внесении изменений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подготовке, содержанию и оформлению планов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 развития горных работ, утвержденные приказом Федеральной службы по экологическому, технологическому и атомному надзору от 15 декабря 2020 г. № 537» уточнены требования к подготовке, содержанию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оформлению планов и схем развития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3400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изменениям, уточнены: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мероприятий по выполнению основных требований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безопасному ведению работ, связанных с пользованием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недрами;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которые должны отображаться на графических материалах (геологических и структурных картах, характерных разрезах, проекциях и схемах).</a:t>
            </a:r>
          </a:p>
        </p:txBody>
      </p:sp>
    </p:spTree>
    <p:extLst>
      <p:ext uri="{BB962C8B-B14F-4D97-AF65-F5344CB8AC3E}">
        <p14:creationId xmlns:p14="http://schemas.microsoft.com/office/powerpoint/2010/main" val="32042861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752600" y="157976"/>
            <a:ext cx="6105144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Правилах </a:t>
            </a:r>
            <a:r>
              <a:rPr lang="ru-RU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АГЗС и строительном надзоре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2841206"/>
              </p:ext>
            </p:extLst>
          </p:nvPr>
        </p:nvGraphicFramePr>
        <p:xfrm>
          <a:off x="457199" y="1524000"/>
          <a:ext cx="3962401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4739470" y="1524001"/>
            <a:ext cx="4175929" cy="3733799"/>
            <a:chOff x="1031704" y="375777"/>
            <a:chExt cx="4070108" cy="431461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31704" y="375777"/>
              <a:ext cx="4070108" cy="43146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031704" y="985376"/>
              <a:ext cx="3932778" cy="335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/>
              <a:r>
                <a:rPr lang="ru-RU" b="1" spc="-1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Строительный надзор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Постановление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Правительства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Российской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Федерации от 30 апреля 2023 г. № 689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внесении изменений в исчерпывающий перечень документов, сведений, материалов, согласований, предусмотренных нормативными правовыми актами Российской Федерации и необходимых застройщику, техническому заказчику для выполнения предусмотренных частями 3-7 статьи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5.2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Градостроительного кодекса Российской Федерации мероприятий при реализации проекта по строительству объекта капитального строительства»</a:t>
              </a:r>
              <a:endParaRPr lang="ru-RU" sz="16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8694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636" y="2270266"/>
            <a:ext cx="8633460" cy="405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3804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214755"/>
            <a:chOff x="0" y="0"/>
            <a:chExt cx="9144000" cy="12147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214755"/>
            </a:xfrm>
            <a:custGeom>
              <a:avLst/>
              <a:gdLst/>
              <a:ahLst/>
              <a:cxnLst/>
              <a:rect l="l" t="t" r="r" b="b"/>
              <a:pathLst>
                <a:path w="9144000" h="1214755">
                  <a:moveTo>
                    <a:pt x="9144000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9144000" y="12146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55" y="0"/>
              <a:ext cx="1056132" cy="1188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3566" y="607377"/>
            <a:ext cx="7467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b="1" i="0" spc="-25" dirty="0" smtClean="0">
                <a:solidFill>
                  <a:srgbClr val="00409E"/>
                </a:solidFill>
                <a:latin typeface="Calibri"/>
                <a:cs typeface="Calibri"/>
              </a:rPr>
              <a:t>     </a:t>
            </a:r>
            <a:r>
              <a:rPr lang="ru-RU" sz="4000" b="1" i="0" spc="-25" dirty="0" smtClean="0">
                <a:solidFill>
                  <a:schemeClr val="bg2"/>
                </a:solidFill>
                <a:latin typeface="Calibri"/>
                <a:cs typeface="Calibri"/>
              </a:rPr>
              <a:t>БЛАГОДАРИМ</a:t>
            </a:r>
            <a:r>
              <a:rPr sz="4000" b="1" i="0" spc="-25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4000" b="1" i="0" spc="-25" dirty="0">
                <a:solidFill>
                  <a:schemeClr val="bg2"/>
                </a:solidFill>
                <a:latin typeface="Calibri"/>
                <a:cs typeface="Calibri"/>
              </a:rPr>
              <a:t>ЗА </a:t>
            </a:r>
            <a:r>
              <a:rPr sz="4000" b="1" i="0" spc="-5" dirty="0">
                <a:solidFill>
                  <a:schemeClr val="bg2"/>
                </a:solidFill>
                <a:latin typeface="Calibri"/>
                <a:cs typeface="Calibri"/>
              </a:rPr>
              <a:t>ВНИМАНИЕ</a:t>
            </a:r>
            <a:endParaRPr sz="4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756"/>
            <a:ext cx="9144000" cy="564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62113" y="147187"/>
            <a:ext cx="75233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Продление </a:t>
            </a:r>
            <a:r>
              <a:rPr lang="ru-RU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моратория </a:t>
            </a: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контрольных (надзорных) мероприятий в 2023 году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777" y="1384778"/>
            <a:ext cx="8336023" cy="1045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2022 г. № 2516 «О внесении изменений в постановление Правительства Российской Федерации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марта 2022 г. № 336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8" name="Нашивка 7"/>
          <p:cNvSpPr/>
          <p:nvPr/>
        </p:nvSpPr>
        <p:spPr>
          <a:xfrm>
            <a:off x="228600" y="1771693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28600" y="4998217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777" y="2743010"/>
            <a:ext cx="822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остановление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Российской Федерации от 10 марта 2023 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372 «О внесении изменений в некоторые акты Правительства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и признании утратившим силу отдельного положения акта Правительства Российской Федерации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777" y="4291431"/>
            <a:ext cx="82243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23 января 2023 г. № 63 «О внесении изменений в постановление Правительства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от 12 марта 2022 г. № 353 и признании утратившим силу отдельного положения постановления Правительства Российской Федерации от 12 сентября 2022 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1589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28600" y="3207422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338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96421"/>
            <a:ext cx="762914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порядок расследования аварий в сфере теплоснабжения</a:t>
            </a:r>
            <a:endParaRPr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3138297"/>
              </p:ext>
            </p:extLst>
          </p:nvPr>
        </p:nvGraphicFramePr>
        <p:xfrm>
          <a:off x="1600200" y="1676400"/>
          <a:ext cx="5791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7200" y="1163221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Обновлены: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19200" y="65643"/>
            <a:ext cx="7772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fontAlgn="base"/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Федеральный государственный контроль (надзор)</a:t>
            </a:r>
            <a:r>
              <a:rPr lang="ru-RU" sz="16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0" dirty="0">
                <a:latin typeface="Times New Roman" pitchFamily="18" charset="0"/>
                <a:cs typeface="Times New Roman" pitchFamily="18" charset="0"/>
              </a:rPr>
              <a:t>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 </a:t>
            </a:r>
            <a:endParaRPr lang="ru-RU" sz="16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7963785"/>
              </p:ext>
            </p:extLst>
          </p:nvPr>
        </p:nvGraphicFramePr>
        <p:xfrm>
          <a:off x="149184" y="19050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53855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96421"/>
            <a:ext cx="762914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0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федеральные нормы </a:t>
            </a:r>
            <a:r>
              <a:rPr lang="ru-RU" sz="2000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в области промышленной безопасности «Правила проведения экспертизы промышленной безопасности»</a:t>
            </a:r>
            <a:endParaRPr sz="2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90702233"/>
              </p:ext>
            </p:extLst>
          </p:nvPr>
        </p:nvGraphicFramePr>
        <p:xfrm>
          <a:off x="457199" y="1397000"/>
          <a:ext cx="8458201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6838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86256" y="96421"/>
            <a:ext cx="762914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36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Внеплановые проверки</a:t>
            </a:r>
            <a:endParaRPr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0194855"/>
              </p:ext>
            </p:extLst>
          </p:nvPr>
        </p:nvGraphicFramePr>
        <p:xfrm>
          <a:off x="457199" y="1397000"/>
          <a:ext cx="8458201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54504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62113" y="147187"/>
            <a:ext cx="75233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Правил безопасного использования </a:t>
            </a: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содержания лифтов</a:t>
            </a:r>
            <a:endParaRPr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979" y="1447800"/>
            <a:ext cx="8521421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340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решению о вводе объекта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дней после подписания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340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решения о вводе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можно привлекать специализированную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val="2422412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3018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263622" y="311865"/>
            <a:ext cx="752332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Объекты сжиженного природного газа</a:t>
            </a:r>
            <a:endParaRPr sz="28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776" y="1817821"/>
            <a:ext cx="8336023" cy="1045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Плавила 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распространяются, в том числе, на криогенные АЗС газомоторного топлива, используемого в двигателях внутреннего сгорания, снабжающие транспортные средства (автотранспорт, автотракторную технику, железнодорожный и водный транспорт) сжиженным природным газом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56515" y="2204735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34636" y="4963279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004" y="3288595"/>
            <a:ext cx="8224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Площадь возможного аварийного разлива сжиженного горючего газа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легковоспламеняющихся жидкостей необходимо ограничивать путём устройства вокруг резервуаров для их хранения ограждающей стены или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обвалования;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776" y="4637366"/>
            <a:ext cx="8224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объектах малотоннажного производства и потребления СПГ необходимость решения по поддержанию трубопроводов периодического использования в холодном состоянии обосновывается в проектной документации.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256515" y="3584007"/>
            <a:ext cx="304800" cy="27150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143000"/>
            <a:ext cx="8839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Скорректированы правила безопасности объектов сжиженного природного газа (СПГ)</a:t>
            </a:r>
          </a:p>
        </p:txBody>
      </p:sp>
    </p:spTree>
    <p:extLst>
      <p:ext uri="{BB962C8B-B14F-4D97-AF65-F5344CB8AC3E}">
        <p14:creationId xmlns:p14="http://schemas.microsoft.com/office/powerpoint/2010/main" val="1567934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113"/>
          <p:cNvSpPr/>
          <p:nvPr/>
        </p:nvSpPr>
        <p:spPr>
          <a:xfrm>
            <a:off x="0" y="0"/>
            <a:ext cx="9144000" cy="1071880"/>
          </a:xfrm>
          <a:custGeom>
            <a:avLst/>
            <a:gdLst/>
            <a:ahLst/>
            <a:cxnLst/>
            <a:rect l="l" t="t" r="r" b="b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1319443" y="225530"/>
            <a:ext cx="7315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algn="ctr">
              <a:lnSpc>
                <a:spcPct val="100000"/>
              </a:lnSpc>
              <a:spcBef>
                <a:spcPts val="95"/>
              </a:spcBef>
            </a:pPr>
            <a:r>
              <a:rPr lang="ru-RU" sz="3200" b="1" i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Страхование</a:t>
            </a:r>
            <a:endParaRPr sz="32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28600" y="0"/>
            <a:ext cx="1057656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8458200" y="6324600"/>
            <a:ext cx="35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888888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468919" y="1170179"/>
            <a:ext cx="6400800" cy="9103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 декабря 2022 г.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628-ФЗ внесены изменения в: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81200" y="2034256"/>
            <a:ext cx="914400" cy="900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724400" y="2080539"/>
            <a:ext cx="12021" cy="10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77000" y="2034256"/>
            <a:ext cx="969024" cy="106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533392" y="3060433"/>
            <a:ext cx="2099649" cy="205636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2010 г.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225-ФЗ «Об обязательном страховании гражданской ответственности владельца опасного объекта за причинение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 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результате аварии 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объекте»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547440" y="3276600"/>
            <a:ext cx="2243759" cy="205636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 июля 1997 г. № 116-ФЗ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промышленной безопасности опасных производственных объектов»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584033" y="3276600"/>
            <a:ext cx="2049856" cy="14478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июля 1997 г.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117-ФЗ «О безопасности гидротехнических сооружений»</a:t>
            </a:r>
          </a:p>
        </p:txBody>
      </p:sp>
    </p:spTree>
    <p:extLst>
      <p:ext uri="{BB962C8B-B14F-4D97-AF65-F5344CB8AC3E}">
        <p14:creationId xmlns:p14="http://schemas.microsoft.com/office/powerpoint/2010/main" val="2658730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637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Продление моратория на проведение контрольных (надзорных) мероприятий в 2023 году</vt:lpstr>
      <vt:lpstr>Новый порядок расследования аварий в сфере теплоснабжения</vt:lpstr>
      <vt:lpstr>Федеральный государственный контроль (надзор) в области безопасного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 </vt:lpstr>
      <vt:lpstr>Изменения в федеральные нормы и правила в области промышленной безопасности «Правила проведения экспертизы промышленной безопасности»</vt:lpstr>
      <vt:lpstr>Внеплановые проверки</vt:lpstr>
      <vt:lpstr>Изменение Правил безопасного использования  и содержания лифтов</vt:lpstr>
      <vt:lpstr>Объекты сжиженного природного газа</vt:lpstr>
      <vt:lpstr>Страхование</vt:lpstr>
      <vt:lpstr>Аттестация</vt:lpstr>
      <vt:lpstr>Осуществление маркшейдерской деятельности</vt:lpstr>
      <vt:lpstr>Горные работы</vt:lpstr>
      <vt:lpstr>Изменения в Правилах безопасности АГЗС и строительном надзоре</vt:lpstr>
      <vt:lpstr>     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Ионеску Алина Александровна</cp:lastModifiedBy>
  <cp:revision>136</cp:revision>
  <cp:lastPrinted>2023-09-21T07:57:42Z</cp:lastPrinted>
  <dcterms:created xsi:type="dcterms:W3CDTF">2020-12-21T16:48:34Z</dcterms:created>
  <dcterms:modified xsi:type="dcterms:W3CDTF">2023-09-26T08:28:32Z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2020-12-21T00:00:00Z</vt:filetime>
  </property>
</Properties>
</file>